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  <p:sldMasterId id="2147483701" r:id="rId2"/>
  </p:sldMasterIdLst>
  <p:notesMasterIdLst>
    <p:notesMasterId r:id="rId13"/>
  </p:notesMasterIdLst>
  <p:sldIdLst>
    <p:sldId id="398" r:id="rId3"/>
    <p:sldId id="454" r:id="rId4"/>
    <p:sldId id="470" r:id="rId5"/>
    <p:sldId id="471" r:id="rId6"/>
    <p:sldId id="472" r:id="rId7"/>
    <p:sldId id="473" r:id="rId8"/>
    <p:sldId id="474" r:id="rId9"/>
    <p:sldId id="475" r:id="rId10"/>
    <p:sldId id="468" r:id="rId11"/>
    <p:sldId id="266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584"/>
    <a:srgbClr val="66FF33"/>
    <a:srgbClr val="F0F0F0"/>
    <a:srgbClr val="BAC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817" autoAdjust="0"/>
  </p:normalViewPr>
  <p:slideViewPr>
    <p:cSldViewPr snapToGrid="0" snapToObjects="1">
      <p:cViewPr varScale="1">
        <p:scale>
          <a:sx n="114" d="100"/>
          <a:sy n="114" d="100"/>
        </p:scale>
        <p:origin x="414" y="84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13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501B7DF2-090F-CA4B-A04B-6901AB866B6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813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813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2FCEEC18-037B-5645-ACFA-6E5988EE0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1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EEC18-037B-5645-ACFA-6E5988EE00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498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69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204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32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965AC6-8F4D-44C9-96C3-DAD012637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10" b="9607"/>
          <a:stretch/>
        </p:blipFill>
        <p:spPr>
          <a:xfrm>
            <a:off x="0" y="0"/>
            <a:ext cx="97803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, чашка, сидит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EE9F2A8F-0298-4740-A7B3-16459C24B4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8" y="226064"/>
            <a:ext cx="690714" cy="637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E8952C-F32B-4C9E-9344-EE6980246E48}"/>
              </a:ext>
            </a:extLst>
          </p:cNvPr>
          <p:cNvSpPr txBox="1"/>
          <p:nvPr userDrawn="1"/>
        </p:nvSpPr>
        <p:spPr>
          <a:xfrm>
            <a:off x="143658" y="6451713"/>
            <a:ext cx="690714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74726D7-AF90-46F0-A7E4-3E4F05D0C7A3}" type="slidenum">
              <a:rPr lang="ru-RU" sz="1155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ru-RU" sz="115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45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B346DA7-549E-4F58-939F-F8EB4345D5C7}" type="datetimeFigureOut">
              <a:rPr lang="ru-RU" smtClean="0"/>
              <a:pPr/>
              <a:t>09.01.2023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540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09.01.2023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353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09.01.2023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10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09.01.2023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880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09.01.2023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5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9537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09.01.2023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30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09.01.2023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667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09.01.2023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63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09.01.2023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85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09.01.2023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819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DA7-549E-4F58-939F-F8EB4345D5C7}" type="datetimeFigureOut">
              <a:rPr lang="ru-RU" smtClean="0"/>
              <a:pPr/>
              <a:t>09.01.2023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00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867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362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975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5490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E46147-4AAE-45C1-989D-823F1459F0A5}"/>
              </a:ext>
            </a:extLst>
          </p:cNvPr>
          <p:cNvSpPr/>
          <p:nvPr userDrawn="1"/>
        </p:nvSpPr>
        <p:spPr>
          <a:xfrm>
            <a:off x="713359" y="1"/>
            <a:ext cx="5382641" cy="365126"/>
          </a:xfrm>
          <a:prstGeom prst="rect">
            <a:avLst/>
          </a:prstGeom>
          <a:solidFill>
            <a:srgbClr val="1E3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кань&#10;&#10;Автоматически созданное описание">
            <a:extLst>
              <a:ext uri="{FF2B5EF4-FFF2-40B4-BE49-F238E27FC236}">
                <a16:creationId xmlns:a16="http://schemas.microsoft.com/office/drawing/2014/main" id="{AEB48130-CF29-44D5-BCDB-3D0829F08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4100" y="152824"/>
            <a:ext cx="688177" cy="7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4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420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94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56" r:id="rId13"/>
    <p:sldLayoutId id="21474836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95958B7-316A-1943-8A5A-37F094FC05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14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9C02F1-EB4A-49B2-9823-8CE916C39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15EE99-4EC3-471E-9CC4-99A0A5FF7C0A}"/>
              </a:ext>
            </a:extLst>
          </p:cNvPr>
          <p:cNvSpPr/>
          <p:nvPr/>
        </p:nvSpPr>
        <p:spPr>
          <a:xfrm>
            <a:off x="914891" y="4871803"/>
            <a:ext cx="2228904" cy="1986197"/>
          </a:xfrm>
          <a:prstGeom prst="rect">
            <a:avLst/>
          </a:prstGeom>
          <a:solidFill>
            <a:srgbClr val="1E3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6C10E-FB19-054F-A4BD-61D2CFE7E32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7681" y="2240684"/>
            <a:ext cx="11613890" cy="1308100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целевом наборе на 2023/24 учебный год</a:t>
            </a:r>
            <a:br>
              <a:rPr lang="ru-RU" sz="40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ФГБОУ ВО «Амурский гуманитарно-педагогический государственный университет».</a:t>
            </a:r>
            <a:br>
              <a:rPr lang="ru-RU" sz="4000" b="1" dirty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000" b="1" dirty="0">
              <a:solidFill>
                <a:srgbClr val="1E358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CEC51E-CB8B-D340-A8B6-6EEC97F80B4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14892" y="5195888"/>
            <a:ext cx="2228904" cy="42862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В.С. Бавыкин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1905C4-025D-9448-AC71-7C6E3418BF40}"/>
              </a:ext>
            </a:extLst>
          </p:cNvPr>
          <p:cNvSpPr/>
          <p:nvPr/>
        </p:nvSpPr>
        <p:spPr>
          <a:xfrm>
            <a:off x="1062447" y="5691641"/>
            <a:ext cx="2020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И.о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. ректора </a:t>
            </a:r>
          </a:p>
          <a:p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ФГБОУ ВО «</a:t>
            </a:r>
            <a:r>
              <a:rPr lang="ru-RU" sz="1400" dirty="0" err="1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АмГПГУ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Helvetica Neue Light" panose="02000403000000020004" pitchFamily="2" charset="0"/>
                <a:cs typeface="Calibri" panose="020F0502020204030204" pitchFamily="34" charset="0"/>
              </a:rPr>
              <a:t>»</a:t>
            </a:r>
          </a:p>
        </p:txBody>
      </p:sp>
      <p:pic>
        <p:nvPicPr>
          <p:cNvPr id="9" name="Рисунок 8" descr="Изображение выглядит как ткань&#10;&#10;Автоматически созданное описание">
            <a:extLst>
              <a:ext uri="{FF2B5EF4-FFF2-40B4-BE49-F238E27FC236}">
                <a16:creationId xmlns:a16="http://schemas.microsoft.com/office/drawing/2014/main" id="{F3751938-00A0-47BF-BA3D-73F56C344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90" y="223751"/>
            <a:ext cx="838606" cy="96998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06333DC-C93A-4C63-B166-77F19CDA4616}"/>
              </a:ext>
            </a:extLst>
          </p:cNvPr>
          <p:cNvSpPr txBox="1">
            <a:spLocks/>
          </p:cNvSpPr>
          <p:nvPr/>
        </p:nvSpPr>
        <p:spPr>
          <a:xfrm>
            <a:off x="661851" y="1401794"/>
            <a:ext cx="1367246" cy="838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МИНИСТЕРСТВО</a:t>
            </a:r>
          </a:p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ПРОСВЕЩЕНИЯ </a:t>
            </a:r>
            <a:br>
              <a:rPr lang="ru-RU" sz="110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</a:b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РОССИЙСКОЙ </a:t>
            </a:r>
          </a:p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ФЕДЕРАЦИИ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49" y="130923"/>
            <a:ext cx="1104419" cy="104591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9721CE7-0C42-479E-9ED5-14C98837D7A6}"/>
              </a:ext>
            </a:extLst>
          </p:cNvPr>
          <p:cNvSpPr txBox="1">
            <a:spLocks/>
          </p:cNvSpPr>
          <p:nvPr/>
        </p:nvSpPr>
        <p:spPr>
          <a:xfrm>
            <a:off x="2138737" y="1268855"/>
            <a:ext cx="1463041" cy="8388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АМУРСКИЙ </a:t>
            </a:r>
          </a:p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ГУМАНИТАРНО </a:t>
            </a:r>
          </a:p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ПЕДАГОГИЧЕСКИЙ </a:t>
            </a:r>
          </a:p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ГОСУДАРСТВЕННЫЙ </a:t>
            </a:r>
          </a:p>
          <a:p>
            <a:pPr algn="ctr">
              <a:lnSpc>
                <a:spcPct val="100000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Circe" panose="020B0502020203020203" pitchFamily="34" charset="-52"/>
              </a:rPr>
              <a:t>УНИВЕРСТЕТ</a:t>
            </a:r>
          </a:p>
        </p:txBody>
      </p:sp>
    </p:spTree>
    <p:extLst>
      <p:ext uri="{BB962C8B-B14F-4D97-AF65-F5344CB8AC3E}">
        <p14:creationId xmlns:p14="http://schemas.microsoft.com/office/powerpoint/2010/main" val="1157392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BC35BEC-23C7-4DDB-A03B-14E6DD89D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51ACF52-DA51-4C8A-9E15-650889A5B156}"/>
              </a:ext>
            </a:extLst>
          </p:cNvPr>
          <p:cNvSpPr/>
          <p:nvPr/>
        </p:nvSpPr>
        <p:spPr>
          <a:xfrm>
            <a:off x="327029" y="1482271"/>
            <a:ext cx="8830721" cy="5374872"/>
          </a:xfrm>
          <a:custGeom>
            <a:avLst/>
            <a:gdLst>
              <a:gd name="connsiteX0" fmla="*/ 27709 w 6489469"/>
              <a:gd name="connsiteY0" fmla="*/ 0 h 6877396"/>
              <a:gd name="connsiteX1" fmla="*/ 6489469 w 6489469"/>
              <a:gd name="connsiteY1" fmla="*/ 0 h 6877396"/>
              <a:gd name="connsiteX2" fmla="*/ 4350328 w 6489469"/>
              <a:gd name="connsiteY2" fmla="*/ 6871854 h 6877396"/>
              <a:gd name="connsiteX3" fmla="*/ 0 w 6489469"/>
              <a:gd name="connsiteY3" fmla="*/ 6877396 h 6877396"/>
              <a:gd name="connsiteX4" fmla="*/ 27709 w 6489469"/>
              <a:gd name="connsiteY4" fmla="*/ 0 h 6877396"/>
              <a:gd name="connsiteX0" fmla="*/ 65709 w 6489469"/>
              <a:gd name="connsiteY0" fmla="*/ 310341 h 6877396"/>
              <a:gd name="connsiteX1" fmla="*/ 6489469 w 6489469"/>
              <a:gd name="connsiteY1" fmla="*/ 0 h 6877396"/>
              <a:gd name="connsiteX2" fmla="*/ 4350328 w 6489469"/>
              <a:gd name="connsiteY2" fmla="*/ 6871854 h 6877396"/>
              <a:gd name="connsiteX3" fmla="*/ 0 w 6489469"/>
              <a:gd name="connsiteY3" fmla="*/ 6877396 h 6877396"/>
              <a:gd name="connsiteX4" fmla="*/ 65709 w 6489469"/>
              <a:gd name="connsiteY4" fmla="*/ 310341 h 6877396"/>
              <a:gd name="connsiteX0" fmla="*/ 0 w 6503981"/>
              <a:gd name="connsiteY0" fmla="*/ 0 h 6882938"/>
              <a:gd name="connsiteX1" fmla="*/ 6503981 w 6503981"/>
              <a:gd name="connsiteY1" fmla="*/ 5542 h 6882938"/>
              <a:gd name="connsiteX2" fmla="*/ 4364840 w 6503981"/>
              <a:gd name="connsiteY2" fmla="*/ 6877396 h 6882938"/>
              <a:gd name="connsiteX3" fmla="*/ 14512 w 6503981"/>
              <a:gd name="connsiteY3" fmla="*/ 6882938 h 6882938"/>
              <a:gd name="connsiteX4" fmla="*/ 0 w 6503981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3981" h="6882938">
                <a:moveTo>
                  <a:pt x="0" y="0"/>
                </a:moveTo>
                <a:lnTo>
                  <a:pt x="6503981" y="5542"/>
                </a:lnTo>
                <a:lnTo>
                  <a:pt x="4364840" y="6877396"/>
                </a:lnTo>
                <a:lnTo>
                  <a:pt x="14512" y="6882938"/>
                </a:lnTo>
                <a:cubicBezTo>
                  <a:pt x="9675" y="4588625"/>
                  <a:pt x="4837" y="2294313"/>
                  <a:pt x="0" y="0"/>
                </a:cubicBezTo>
                <a:close/>
              </a:path>
            </a:pathLst>
          </a:custGeom>
          <a:solidFill>
            <a:srgbClr val="198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04868-A054-4B2F-B6C4-5E6E8AD2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00" y="1874497"/>
            <a:ext cx="4474945" cy="1325563"/>
          </a:xfrm>
        </p:spPr>
        <p:txBody>
          <a:bodyPr>
            <a:normAutofit/>
          </a:bodyPr>
          <a:lstStyle/>
          <a:p>
            <a:r>
              <a:rPr lang="ru-RU" sz="7200" b="1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АмГПГУ</a:t>
            </a:r>
            <a:endParaRPr lang="ru-RU" sz="72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84C223-CCF6-4723-89DC-017CF6132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9" y="3752510"/>
            <a:ext cx="66897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/>
                <a:ea typeface="Segoe UI Symbol" panose="020B0502040204020203" pitchFamily="34" charset="0"/>
                <a:cs typeface="Times New Roman" panose="02020603050405020304" pitchFamily="18" charset="0"/>
              </a:rPr>
              <a:t>Самый восточный педагогический университет </a:t>
            </a:r>
            <a:r>
              <a:rPr lang="ru-RU" dirty="0" err="1">
                <a:solidFill>
                  <a:schemeClr val="bg1"/>
                </a:solidFill>
                <a:effectLst/>
                <a:ea typeface="Segoe UI Symbol" panose="020B0502040204020203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chemeClr val="bg1"/>
                </a:solidFill>
                <a:effectLst/>
                <a:ea typeface="Segoe UI Symbol" panose="020B0502040204020203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/>
                <a:ea typeface="Segoe UI Symbol" panose="020B0502040204020203" pitchFamily="34" charset="0"/>
                <a:cs typeface="Times New Roman" panose="02020603050405020304" pitchFamily="18" charset="0"/>
              </a:rPr>
              <a:t>Центр подготовки высококвалифицированных педагогических кадров в Хабаровском крае и Дальневосточном регионе. </a:t>
            </a:r>
          </a:p>
          <a:p>
            <a:endParaRPr lang="ru-RU" sz="4000" dirty="0">
              <a:solidFill>
                <a:schemeClr val="bg1"/>
              </a:solidFill>
              <a:ea typeface="Segoe UI Symbol" panose="020B0502040204020203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F84C223-CCF6-4723-89DC-017CF6132F3C}"/>
              </a:ext>
            </a:extLst>
          </p:cNvPr>
          <p:cNvSpPr txBox="1">
            <a:spLocks/>
          </p:cNvSpPr>
          <p:nvPr/>
        </p:nvSpPr>
        <p:spPr>
          <a:xfrm>
            <a:off x="376200" y="2901440"/>
            <a:ext cx="6689787" cy="597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ФГБОУ ВО «Амурский гуманитарно-педагогический государственный университет </a:t>
            </a:r>
          </a:p>
          <a:p>
            <a:endParaRPr lang="ru-RU" sz="3200" dirty="0">
              <a:solidFill>
                <a:schemeClr val="bg1"/>
              </a:solidFill>
              <a:ea typeface="Segoe UI Symbol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59918-0E48-42F7-859F-AD9C701EF180}"/>
              </a:ext>
            </a:extLst>
          </p:cNvPr>
          <p:cNvSpPr txBox="1"/>
          <p:nvPr/>
        </p:nvSpPr>
        <p:spPr>
          <a:xfrm rot="17945132">
            <a:off x="4161109" y="3072422"/>
            <a:ext cx="7342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9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576800" y="351914"/>
            <a:ext cx="8709813" cy="873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Информация по контрольным цифрам набора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ФГБОУ ВО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АмГПГУ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 на 2022 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2023-2024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уч. год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41A7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5063C54-D9FB-DA4D-83B0-E3293E56694B}"/>
              </a:ext>
            </a:extLst>
          </p:cNvPr>
          <p:cNvCxnSpPr>
            <a:cxnSpLocks/>
          </p:cNvCxnSpPr>
          <p:nvPr/>
        </p:nvCxnSpPr>
        <p:spPr>
          <a:xfrm flipH="1">
            <a:off x="502962" y="1171350"/>
            <a:ext cx="11274947" cy="13285"/>
          </a:xfrm>
          <a:prstGeom prst="line">
            <a:avLst/>
          </a:prstGeom>
          <a:ln w="12700">
            <a:solidFill>
              <a:srgbClr val="393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0" y="5241091"/>
            <a:ext cx="586474" cy="39644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9" y="1312926"/>
            <a:ext cx="612013" cy="525704"/>
          </a:xfrm>
          <a:prstGeom prst="rect">
            <a:avLst/>
          </a:prstGeom>
        </p:spPr>
      </p:pic>
      <p:pic>
        <p:nvPicPr>
          <p:cNvPr id="27649" name="Picture 1" descr="C:\Users\Ice\Desktop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27" y="3005885"/>
            <a:ext cx="563561" cy="563561"/>
          </a:xfrm>
          <a:prstGeom prst="rect">
            <a:avLst/>
          </a:prstGeom>
          <a:noFill/>
        </p:spPr>
      </p:pic>
      <p:pic>
        <p:nvPicPr>
          <p:cNvPr id="18" name="Picture 3" descr="C:\Users\Ice\Desktop\logo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03899" y="317509"/>
            <a:ext cx="857038" cy="728133"/>
          </a:xfrm>
          <a:prstGeom prst="rect">
            <a:avLst/>
          </a:prstGeom>
          <a:noFill/>
        </p:spPr>
      </p:pic>
      <p:sp>
        <p:nvSpPr>
          <p:cNvPr id="20" name="Заголовок 6"/>
          <p:cNvSpPr txBox="1">
            <a:spLocks/>
          </p:cNvSpPr>
          <p:nvPr/>
        </p:nvSpPr>
        <p:spPr>
          <a:xfrm>
            <a:off x="6536173" y="6407543"/>
            <a:ext cx="5472111" cy="2980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7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DB29ABCC-C22D-467E-A1E3-D971C271A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51063"/>
              </p:ext>
            </p:extLst>
          </p:nvPr>
        </p:nvGraphicFramePr>
        <p:xfrm>
          <a:off x="1214312" y="1310343"/>
          <a:ext cx="10643722" cy="5264354"/>
        </p:xfrm>
        <a:graphic>
          <a:graphicData uri="http://schemas.openxmlformats.org/drawingml/2006/table">
            <a:tbl>
              <a:tblPr firstRow="1" firstCol="1" lastCol="1">
                <a:tableStyleId>{F5AB1C69-6EDB-4FF4-983F-18BD219EF322}</a:tableStyleId>
              </a:tblPr>
              <a:tblGrid>
                <a:gridCol w="2433711">
                  <a:extLst>
                    <a:ext uri="{9D8B030D-6E8A-4147-A177-3AD203B41FA5}">
                      <a16:colId xmlns:a16="http://schemas.microsoft.com/office/drawing/2014/main" val="3565560440"/>
                    </a:ext>
                  </a:extLst>
                </a:gridCol>
                <a:gridCol w="1941341">
                  <a:extLst>
                    <a:ext uri="{9D8B030D-6E8A-4147-A177-3AD203B41FA5}">
                      <a16:colId xmlns:a16="http://schemas.microsoft.com/office/drawing/2014/main" val="1995773865"/>
                    </a:ext>
                  </a:extLst>
                </a:gridCol>
                <a:gridCol w="2349305">
                  <a:extLst>
                    <a:ext uri="{9D8B030D-6E8A-4147-A177-3AD203B41FA5}">
                      <a16:colId xmlns:a16="http://schemas.microsoft.com/office/drawing/2014/main" val="1042456105"/>
                    </a:ext>
                  </a:extLst>
                </a:gridCol>
                <a:gridCol w="1327059">
                  <a:extLst>
                    <a:ext uri="{9D8B030D-6E8A-4147-A177-3AD203B41FA5}">
                      <a16:colId xmlns:a16="http://schemas.microsoft.com/office/drawing/2014/main" val="3303622033"/>
                    </a:ext>
                  </a:extLst>
                </a:gridCol>
                <a:gridCol w="1185672">
                  <a:extLst>
                    <a:ext uri="{9D8B030D-6E8A-4147-A177-3AD203B41FA5}">
                      <a16:colId xmlns:a16="http://schemas.microsoft.com/office/drawing/2014/main" val="503120353"/>
                    </a:ext>
                  </a:extLst>
                </a:gridCol>
                <a:gridCol w="1406634">
                  <a:extLst>
                    <a:ext uri="{9D8B030D-6E8A-4147-A177-3AD203B41FA5}">
                      <a16:colId xmlns:a16="http://schemas.microsoft.com/office/drawing/2014/main" val="2203326683"/>
                    </a:ext>
                  </a:extLst>
                </a:gridCol>
              </a:tblGrid>
              <a:tr h="29578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мест (бюджет)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всего – 621 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585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40855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бакалавры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магистратура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Асп.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СПО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итого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28339"/>
                  </a:ext>
                </a:extLst>
              </a:tr>
              <a:tr h="605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Очное обучение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332/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276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17/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75/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429 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382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754124"/>
                  </a:ext>
                </a:extLst>
              </a:tr>
              <a:tr h="605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Заочное обучение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114/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110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33/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0/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45 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192/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203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528571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Итого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446/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386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50/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74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120/ 120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621/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585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918447"/>
                  </a:ext>
                </a:extLst>
              </a:tr>
              <a:tr h="29578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мест (бюджет) – Педагогическое образование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­ 533 / 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523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90653"/>
                  </a:ext>
                </a:extLst>
              </a:tr>
              <a:tr h="32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Очное обучение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263/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230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17/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75/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360/ 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336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21844"/>
                  </a:ext>
                </a:extLst>
              </a:tr>
              <a:tr h="318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Заочное обучение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95/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33/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45/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173/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188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75987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Итого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358/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325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50/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74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120/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120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533/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523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35723"/>
                  </a:ext>
                </a:extLst>
              </a:tr>
              <a:tr h="29578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</a:rPr>
                        <a:t>Количество целевых мест всего</a:t>
                      </a:r>
                      <a:r>
                        <a:rPr lang="ru-RU" sz="2000" dirty="0">
                          <a:effectLst/>
                        </a:rPr>
                        <a:t> – 85 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117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84149"/>
                  </a:ext>
                </a:extLst>
              </a:tr>
              <a:tr h="29578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целевых мест – Педагогическое образование – 75 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107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9833"/>
                  </a:ext>
                </a:extLst>
              </a:tr>
              <a:tr h="289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Очное обучение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52/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0/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55/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547245"/>
                  </a:ext>
                </a:extLst>
              </a:tr>
              <a:tr h="605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Заочное обучение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13/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7/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20/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148727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Итого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65/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10/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0/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75/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107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4" marR="67694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16852"/>
                  </a:ext>
                </a:extLst>
              </a:tr>
            </a:tbl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5260FA-0105-4FF8-8628-6C4D48222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1" y="2201004"/>
            <a:ext cx="586474" cy="396444"/>
          </a:xfrm>
          <a:prstGeom prst="rect">
            <a:avLst/>
          </a:prstGeom>
        </p:spPr>
      </p:pic>
      <p:pic>
        <p:nvPicPr>
          <p:cNvPr id="23" name="Picture 1" descr="C:\Users\Ice\Desktop\Без названия.jpg">
            <a:extLst>
              <a:ext uri="{FF2B5EF4-FFF2-40B4-BE49-F238E27FC236}">
                <a16:creationId xmlns:a16="http://schemas.microsoft.com/office/drawing/2014/main" id="{5C30C6B8-C04C-40EB-9719-9E650D59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13" y="4548940"/>
            <a:ext cx="563561" cy="563561"/>
          </a:xfrm>
          <a:prstGeom prst="rect">
            <a:avLst/>
          </a:prstGeom>
          <a:noFill/>
        </p:spPr>
      </p:pic>
      <p:pic>
        <p:nvPicPr>
          <p:cNvPr id="24" name="Picture 1" descr="C:\Users\Ice\Desktop\Без названия.jpg">
            <a:extLst>
              <a:ext uri="{FF2B5EF4-FFF2-40B4-BE49-F238E27FC236}">
                <a16:creationId xmlns:a16="http://schemas.microsoft.com/office/drawing/2014/main" id="{9FD42CC0-AF57-40EB-9B58-18649347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27" y="6017879"/>
            <a:ext cx="563561" cy="563561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0509DA4-3B2F-447E-BA38-06DCF2CA3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2" y="3846301"/>
            <a:ext cx="586474" cy="3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2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576800" y="351914"/>
            <a:ext cx="10446800" cy="873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Контрольные цифры приема по направлениям подготовки на 2023-2024 учебный год в ФГБОУ ВО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АмГПГУ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СПО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5063C54-D9FB-DA4D-83B0-E3293E56694B}"/>
              </a:ext>
            </a:extLst>
          </p:cNvPr>
          <p:cNvCxnSpPr>
            <a:cxnSpLocks/>
          </p:cNvCxnSpPr>
          <p:nvPr/>
        </p:nvCxnSpPr>
        <p:spPr>
          <a:xfrm flipH="1">
            <a:off x="502962" y="1171350"/>
            <a:ext cx="11274947" cy="13285"/>
          </a:xfrm>
          <a:prstGeom prst="line">
            <a:avLst/>
          </a:prstGeom>
          <a:ln w="12700">
            <a:solidFill>
              <a:srgbClr val="393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Ice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3899" y="317509"/>
            <a:ext cx="857038" cy="728133"/>
          </a:xfrm>
          <a:prstGeom prst="rect">
            <a:avLst/>
          </a:prstGeom>
          <a:noFill/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F9B6D0D-5694-4E1C-90D8-EFAFD24E0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91384"/>
              </p:ext>
            </p:extLst>
          </p:nvPr>
        </p:nvGraphicFramePr>
        <p:xfrm>
          <a:off x="576800" y="1350715"/>
          <a:ext cx="11096755" cy="500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672">
                  <a:extLst>
                    <a:ext uri="{9D8B030D-6E8A-4147-A177-3AD203B41FA5}">
                      <a16:colId xmlns:a16="http://schemas.microsoft.com/office/drawing/2014/main" val="926109927"/>
                    </a:ext>
                  </a:extLst>
                </a:gridCol>
                <a:gridCol w="4131800">
                  <a:extLst>
                    <a:ext uri="{9D8B030D-6E8A-4147-A177-3AD203B41FA5}">
                      <a16:colId xmlns:a16="http://schemas.microsoft.com/office/drawing/2014/main" val="37603041"/>
                    </a:ext>
                  </a:extLst>
                </a:gridCol>
                <a:gridCol w="1344732">
                  <a:extLst>
                    <a:ext uri="{9D8B030D-6E8A-4147-A177-3AD203B41FA5}">
                      <a16:colId xmlns:a16="http://schemas.microsoft.com/office/drawing/2014/main" val="1482682492"/>
                    </a:ext>
                  </a:extLst>
                </a:gridCol>
                <a:gridCol w="1345411">
                  <a:extLst>
                    <a:ext uri="{9D8B030D-6E8A-4147-A177-3AD203B41FA5}">
                      <a16:colId xmlns:a16="http://schemas.microsoft.com/office/drawing/2014/main" val="1729904853"/>
                    </a:ext>
                  </a:extLst>
                </a:gridCol>
                <a:gridCol w="1609070">
                  <a:extLst>
                    <a:ext uri="{9D8B030D-6E8A-4147-A177-3AD203B41FA5}">
                      <a16:colId xmlns:a16="http://schemas.microsoft.com/office/drawing/2014/main" val="3539766484"/>
                    </a:ext>
                  </a:extLst>
                </a:gridCol>
                <a:gridCol w="1609070">
                  <a:extLst>
                    <a:ext uri="{9D8B030D-6E8A-4147-A177-3AD203B41FA5}">
                      <a16:colId xmlns:a16="http://schemas.microsoft.com/office/drawing/2014/main" val="3408984170"/>
                    </a:ext>
                  </a:extLst>
                </a:gridCol>
              </a:tblGrid>
              <a:tr h="4140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подготовки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Очная форма обучения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Заочная форма обучения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442836"/>
                  </a:ext>
                </a:extLst>
              </a:tr>
              <a:tr h="1280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бюджетных  мест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мест в пределах целевой квоты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бюджетных  мест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мест в пределах целевой квоты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542794"/>
                  </a:ext>
                </a:extLst>
              </a:tr>
              <a:tr h="41409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Среднее профессиональное образование (на базе основного общего образования) 75 мест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07891"/>
                  </a:ext>
                </a:extLst>
              </a:tr>
              <a:tr h="414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44.02.01 Дошкольное образование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467523"/>
                  </a:ext>
                </a:extLst>
              </a:tr>
              <a:tr h="414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44.02.02 Преподавание в начальных классах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455113"/>
                  </a:ext>
                </a:extLst>
              </a:tr>
              <a:tr h="414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49.02.01 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7573493"/>
                  </a:ext>
                </a:extLst>
              </a:tr>
              <a:tr h="41409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Среднее профессиональное образование (на базе среднего общего образования) 45 мест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410095"/>
                  </a:ext>
                </a:extLst>
              </a:tr>
              <a:tr h="414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44.02.01 Дошкольное образование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031567"/>
                  </a:ext>
                </a:extLst>
              </a:tr>
              <a:tr h="414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44.02.02 Преподавание в начальных классах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048645"/>
                  </a:ext>
                </a:extLst>
              </a:tr>
              <a:tr h="414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49.02.01 Физическая культура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03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53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576800" y="351914"/>
            <a:ext cx="10798672" cy="873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Контрольные цифры приема по направлениям подготовки на 2023-2024 учебный год в ФГБОУ ВО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АмГПГУ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Бакалавриат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5063C54-D9FB-DA4D-83B0-E3293E56694B}"/>
              </a:ext>
            </a:extLst>
          </p:cNvPr>
          <p:cNvCxnSpPr>
            <a:cxnSpLocks/>
          </p:cNvCxnSpPr>
          <p:nvPr/>
        </p:nvCxnSpPr>
        <p:spPr>
          <a:xfrm flipH="1">
            <a:off x="576800" y="1197707"/>
            <a:ext cx="11274947" cy="13285"/>
          </a:xfrm>
          <a:prstGeom prst="line">
            <a:avLst/>
          </a:prstGeom>
          <a:ln w="12700">
            <a:solidFill>
              <a:srgbClr val="393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Ice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3899" y="317509"/>
            <a:ext cx="857038" cy="728133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53456D3-076C-4759-950B-AC79FE8AB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072938"/>
              </p:ext>
            </p:extLst>
          </p:nvPr>
        </p:nvGraphicFramePr>
        <p:xfrm>
          <a:off x="576800" y="1448980"/>
          <a:ext cx="11105302" cy="5160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351">
                  <a:extLst>
                    <a:ext uri="{9D8B030D-6E8A-4147-A177-3AD203B41FA5}">
                      <a16:colId xmlns:a16="http://schemas.microsoft.com/office/drawing/2014/main" val="1851366558"/>
                    </a:ext>
                  </a:extLst>
                </a:gridCol>
                <a:gridCol w="5204389">
                  <a:extLst>
                    <a:ext uri="{9D8B030D-6E8A-4147-A177-3AD203B41FA5}">
                      <a16:colId xmlns:a16="http://schemas.microsoft.com/office/drawing/2014/main" val="14984193"/>
                    </a:ext>
                  </a:extLst>
                </a:gridCol>
                <a:gridCol w="1256232">
                  <a:extLst>
                    <a:ext uri="{9D8B030D-6E8A-4147-A177-3AD203B41FA5}">
                      <a16:colId xmlns:a16="http://schemas.microsoft.com/office/drawing/2014/main" val="474102216"/>
                    </a:ext>
                  </a:extLst>
                </a:gridCol>
                <a:gridCol w="1178548">
                  <a:extLst>
                    <a:ext uri="{9D8B030D-6E8A-4147-A177-3AD203B41FA5}">
                      <a16:colId xmlns:a16="http://schemas.microsoft.com/office/drawing/2014/main" val="1275742785"/>
                    </a:ext>
                  </a:extLst>
                </a:gridCol>
                <a:gridCol w="1260891">
                  <a:extLst>
                    <a:ext uri="{9D8B030D-6E8A-4147-A177-3AD203B41FA5}">
                      <a16:colId xmlns:a16="http://schemas.microsoft.com/office/drawing/2014/main" val="2075758880"/>
                    </a:ext>
                  </a:extLst>
                </a:gridCol>
                <a:gridCol w="1260891">
                  <a:extLst>
                    <a:ext uri="{9D8B030D-6E8A-4147-A177-3AD203B41FA5}">
                      <a16:colId xmlns:a16="http://schemas.microsoft.com/office/drawing/2014/main" val="3643874373"/>
                    </a:ext>
                  </a:extLst>
                </a:gridCol>
              </a:tblGrid>
              <a:tr h="2592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подготовки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Очная форма обучения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Заочная форма обучения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480135"/>
                  </a:ext>
                </a:extLst>
              </a:tr>
              <a:tr h="801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количество бюджетных  мест</a:t>
                      </a:r>
                      <a:endParaRPr lang="ru-RU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количество мест в пределах целевой квоты</a:t>
                      </a:r>
                      <a:endParaRPr lang="ru-RU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бюджетных  мест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мест в пределах целевой квоты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3502942140"/>
                  </a:ext>
                </a:extLst>
              </a:tr>
              <a:tr h="25929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Бакалавриат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080747"/>
                  </a:ext>
                </a:extLst>
              </a:tr>
              <a:tr h="25929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44.03.01 Педагогическое образование: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274477535"/>
                  </a:ext>
                </a:extLst>
              </a:tr>
              <a:tr h="259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Безопасность жизнедеятельности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1940492217"/>
                  </a:ext>
                </a:extLst>
              </a:tr>
              <a:tr h="259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Технология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810904155"/>
                  </a:ext>
                </a:extLst>
              </a:tr>
              <a:tr h="362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Начальное образование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3328087550"/>
                  </a:ext>
                </a:extLst>
              </a:tr>
              <a:tr h="25929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44.03.02 Психолого-педагогическое образование: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1568598107"/>
                  </a:ext>
                </a:extLst>
              </a:tr>
              <a:tr h="259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Педагогика и психология 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950360101"/>
                  </a:ext>
                </a:extLst>
              </a:tr>
              <a:tr h="621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Дошкольное образование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2204096967"/>
                  </a:ext>
                </a:extLst>
              </a:tr>
              <a:tr h="25929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44.03.03 Специальное (дефектологическое) образование: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2954038496"/>
                  </a:ext>
                </a:extLst>
              </a:tr>
              <a:tr h="259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Специальная психология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2317734231"/>
                  </a:ext>
                </a:extLst>
              </a:tr>
              <a:tr h="259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Олигофренопедагогика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364368015"/>
                  </a:ext>
                </a:extLst>
              </a:tr>
              <a:tr h="2592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44.03.04 Профессиональное обучение (по отраслям)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827950"/>
                  </a:ext>
                </a:extLst>
              </a:tr>
              <a:tr h="440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Экономика и управление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300526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73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576799" y="351914"/>
            <a:ext cx="10588947" cy="873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Контрольные цифры приема по направлениям подготовки на 2023-2024 учебный год в ФГБОУ ВО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АмГПГУ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Бакалавриат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41A7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5063C54-D9FB-DA4D-83B0-E3293E56694B}"/>
              </a:ext>
            </a:extLst>
          </p:cNvPr>
          <p:cNvCxnSpPr>
            <a:cxnSpLocks/>
          </p:cNvCxnSpPr>
          <p:nvPr/>
        </p:nvCxnSpPr>
        <p:spPr>
          <a:xfrm flipH="1">
            <a:off x="502962" y="1171350"/>
            <a:ext cx="11274947" cy="13285"/>
          </a:xfrm>
          <a:prstGeom prst="line">
            <a:avLst/>
          </a:prstGeom>
          <a:ln w="12700">
            <a:solidFill>
              <a:srgbClr val="393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Ice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3899" y="317509"/>
            <a:ext cx="857038" cy="728133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5764DF2-4509-4638-98CB-BD823022E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443454"/>
              </p:ext>
            </p:extLst>
          </p:nvPr>
        </p:nvGraphicFramePr>
        <p:xfrm>
          <a:off x="576799" y="1350714"/>
          <a:ext cx="11201109" cy="5099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246">
                  <a:extLst>
                    <a:ext uri="{9D8B030D-6E8A-4147-A177-3AD203B41FA5}">
                      <a16:colId xmlns:a16="http://schemas.microsoft.com/office/drawing/2014/main" val="2160277661"/>
                    </a:ext>
                  </a:extLst>
                </a:gridCol>
                <a:gridCol w="5655275">
                  <a:extLst>
                    <a:ext uri="{9D8B030D-6E8A-4147-A177-3AD203B41FA5}">
                      <a16:colId xmlns:a16="http://schemas.microsoft.com/office/drawing/2014/main" val="3461860621"/>
                    </a:ext>
                  </a:extLst>
                </a:gridCol>
                <a:gridCol w="1009986">
                  <a:extLst>
                    <a:ext uri="{9D8B030D-6E8A-4147-A177-3AD203B41FA5}">
                      <a16:colId xmlns:a16="http://schemas.microsoft.com/office/drawing/2014/main" val="1087566333"/>
                    </a:ext>
                  </a:extLst>
                </a:gridCol>
                <a:gridCol w="1419060">
                  <a:extLst>
                    <a:ext uri="{9D8B030D-6E8A-4147-A177-3AD203B41FA5}">
                      <a16:colId xmlns:a16="http://schemas.microsoft.com/office/drawing/2014/main" val="3466845984"/>
                    </a:ext>
                  </a:extLst>
                </a:gridCol>
                <a:gridCol w="1367327">
                  <a:extLst>
                    <a:ext uri="{9D8B030D-6E8A-4147-A177-3AD203B41FA5}">
                      <a16:colId xmlns:a16="http://schemas.microsoft.com/office/drawing/2014/main" val="1956727015"/>
                    </a:ext>
                  </a:extLst>
                </a:gridCol>
                <a:gridCol w="1198215">
                  <a:extLst>
                    <a:ext uri="{9D8B030D-6E8A-4147-A177-3AD203B41FA5}">
                      <a16:colId xmlns:a16="http://schemas.microsoft.com/office/drawing/2014/main" val="3126443109"/>
                    </a:ext>
                  </a:extLst>
                </a:gridCol>
              </a:tblGrid>
              <a:tr h="43178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подготовки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Очная форма обучения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Заочная форма обучения</a:t>
                      </a:r>
                      <a:endParaRPr lang="ru-RU" dirty="0"/>
                    </a:p>
                  </a:txBody>
                  <a:tcPr marL="30343" marR="3034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446136977"/>
                  </a:ext>
                </a:extLst>
              </a:tr>
              <a:tr h="866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бюджетных  мест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мест в пределах целевой квоты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количество бюджетных  мест</a:t>
                      </a:r>
                      <a:endParaRPr lang="ru-RU" dirty="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мест в пределах целевой квоты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716048183"/>
                  </a:ext>
                </a:extLst>
              </a:tr>
              <a:tr h="21046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Бакалавриат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2070980950"/>
                  </a:ext>
                </a:extLst>
              </a:tr>
              <a:tr h="210468"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44.03.05 Педагогическое образование (с двумя профилями образования):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1135884883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Математика и физика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4090503842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Физическая культура и география 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1665847888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Физическая культура и биология 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2867433043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Безопасность жизнедеятельности и Химия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3341431685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Русский язык и литература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1718223765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Дошкольное образование и изобразительное искусство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104474827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Технология и информатика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2933623134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Начальное образование и иностранный язык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174972008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Начальное образование и русский язык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1316659653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Начальное образование и дополнительное образование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2587097648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История и  иностранный язык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540176440"/>
                  </a:ext>
                </a:extLst>
              </a:tr>
              <a:tr h="210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История и обществознание</a:t>
                      </a:r>
                      <a:endParaRPr lang="ru-RU" sz="140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2114925511"/>
                  </a:ext>
                </a:extLst>
              </a:tr>
              <a:tr h="653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Иностранный язык (английский) со вторым иностранным языком (китайский, корейский, японский, немецкий, французский)</a:t>
                      </a:r>
                      <a:endParaRPr lang="ru-RU" sz="1400" dirty="0"/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343" marR="30343" marT="0" marB="0"/>
                </a:tc>
                <a:extLst>
                  <a:ext uri="{0D108BD9-81ED-4DB2-BD59-A6C34878D82A}">
                    <a16:rowId xmlns:a16="http://schemas.microsoft.com/office/drawing/2014/main" val="3716321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74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576800" y="351914"/>
            <a:ext cx="10563780" cy="873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Контрольные цифры приема по направлениям подготовки на 2023-2024 учебный год в ФГБОУ ВО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АмГПГУ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Бакалавриат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41A7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5063C54-D9FB-DA4D-83B0-E3293E56694B}"/>
              </a:ext>
            </a:extLst>
          </p:cNvPr>
          <p:cNvCxnSpPr>
            <a:cxnSpLocks/>
          </p:cNvCxnSpPr>
          <p:nvPr/>
        </p:nvCxnSpPr>
        <p:spPr>
          <a:xfrm flipH="1">
            <a:off x="502962" y="1171350"/>
            <a:ext cx="11274947" cy="13285"/>
          </a:xfrm>
          <a:prstGeom prst="line">
            <a:avLst/>
          </a:prstGeom>
          <a:ln w="12700">
            <a:solidFill>
              <a:srgbClr val="393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Ice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3899" y="317509"/>
            <a:ext cx="857038" cy="728133"/>
          </a:xfrm>
          <a:prstGeom prst="rect">
            <a:avLst/>
          </a:prstGeom>
          <a:noFill/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ACA31ED-2928-4F6A-8900-96CF4C50F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85520"/>
              </p:ext>
            </p:extLst>
          </p:nvPr>
        </p:nvGraphicFramePr>
        <p:xfrm>
          <a:off x="576800" y="1364000"/>
          <a:ext cx="11201110" cy="5162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609">
                  <a:extLst>
                    <a:ext uri="{9D8B030D-6E8A-4147-A177-3AD203B41FA5}">
                      <a16:colId xmlns:a16="http://schemas.microsoft.com/office/drawing/2014/main" val="2789702488"/>
                    </a:ext>
                  </a:extLst>
                </a:gridCol>
                <a:gridCol w="4170656">
                  <a:extLst>
                    <a:ext uri="{9D8B030D-6E8A-4147-A177-3AD203B41FA5}">
                      <a16:colId xmlns:a16="http://schemas.microsoft.com/office/drawing/2014/main" val="3570874119"/>
                    </a:ext>
                  </a:extLst>
                </a:gridCol>
                <a:gridCol w="1357378">
                  <a:extLst>
                    <a:ext uri="{9D8B030D-6E8A-4147-A177-3AD203B41FA5}">
                      <a16:colId xmlns:a16="http://schemas.microsoft.com/office/drawing/2014/main" val="87432708"/>
                    </a:ext>
                  </a:extLst>
                </a:gridCol>
                <a:gridCol w="1358063">
                  <a:extLst>
                    <a:ext uri="{9D8B030D-6E8A-4147-A177-3AD203B41FA5}">
                      <a16:colId xmlns:a16="http://schemas.microsoft.com/office/drawing/2014/main" val="1708765363"/>
                    </a:ext>
                  </a:extLst>
                </a:gridCol>
                <a:gridCol w="1624202">
                  <a:extLst>
                    <a:ext uri="{9D8B030D-6E8A-4147-A177-3AD203B41FA5}">
                      <a16:colId xmlns:a16="http://schemas.microsoft.com/office/drawing/2014/main" val="3402318623"/>
                    </a:ext>
                  </a:extLst>
                </a:gridCol>
                <a:gridCol w="1624202">
                  <a:extLst>
                    <a:ext uri="{9D8B030D-6E8A-4147-A177-3AD203B41FA5}">
                      <a16:colId xmlns:a16="http://schemas.microsoft.com/office/drawing/2014/main" val="17295315"/>
                    </a:ext>
                  </a:extLst>
                </a:gridCol>
              </a:tblGrid>
              <a:tr h="48995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подготовки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Очная форма обучения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Заочная форма обучения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031358"/>
                  </a:ext>
                </a:extLst>
              </a:tr>
              <a:tr h="709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бюджетных  мест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мест в пределах целевой квоты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бюджетных  мест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мест в пределах целевой квоты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384378"/>
                  </a:ext>
                </a:extLst>
              </a:tr>
              <a:tr h="48995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Бакалавриат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118842"/>
                  </a:ext>
                </a:extLst>
              </a:tr>
              <a:tr h="48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09.03.02 Информационные системы и технологии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503854"/>
                  </a:ext>
                </a:extLst>
              </a:tr>
              <a:tr h="48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38.03.01 Экономика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387368"/>
                  </a:ext>
                </a:extLst>
              </a:tr>
              <a:tr h="48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39.03.02 Социальная работа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226054"/>
                  </a:ext>
                </a:extLst>
              </a:tr>
              <a:tr h="48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45.03.02 Лингвистика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475526"/>
                  </a:ext>
                </a:extLst>
              </a:tr>
              <a:tr h="1002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49.03.02 Физическая культура для лиц с отклонениями в состоянии здоровья (адаптивная физическая культура)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408268"/>
                  </a:ext>
                </a:extLst>
              </a:tr>
              <a:tr h="48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54.03.01 Дизайн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21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08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576800" y="351914"/>
            <a:ext cx="10446800" cy="873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Контрольные цифры приема по направлениям подготовки на 2023-2024 учебный год в ФГБОУ ВО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АмГПГУ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Магистратура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41A7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5063C54-D9FB-DA4D-83B0-E3293E56694B}"/>
              </a:ext>
            </a:extLst>
          </p:cNvPr>
          <p:cNvCxnSpPr>
            <a:cxnSpLocks/>
          </p:cNvCxnSpPr>
          <p:nvPr/>
        </p:nvCxnSpPr>
        <p:spPr>
          <a:xfrm flipH="1">
            <a:off x="502962" y="1171350"/>
            <a:ext cx="11274947" cy="13285"/>
          </a:xfrm>
          <a:prstGeom prst="line">
            <a:avLst/>
          </a:prstGeom>
          <a:ln w="12700">
            <a:solidFill>
              <a:srgbClr val="393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Ice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3899" y="317509"/>
            <a:ext cx="857038" cy="728133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708BFB8-EFD9-48EB-9B1C-92149CFE4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94727"/>
              </p:ext>
            </p:extLst>
          </p:nvPr>
        </p:nvGraphicFramePr>
        <p:xfrm>
          <a:off x="502962" y="1377284"/>
          <a:ext cx="11274947" cy="521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812">
                  <a:extLst>
                    <a:ext uri="{9D8B030D-6E8A-4147-A177-3AD203B41FA5}">
                      <a16:colId xmlns:a16="http://schemas.microsoft.com/office/drawing/2014/main" val="2160500557"/>
                    </a:ext>
                  </a:extLst>
                </a:gridCol>
                <a:gridCol w="5563312">
                  <a:extLst>
                    <a:ext uri="{9D8B030D-6E8A-4147-A177-3AD203B41FA5}">
                      <a16:colId xmlns:a16="http://schemas.microsoft.com/office/drawing/2014/main" val="3435801794"/>
                    </a:ext>
                  </a:extLst>
                </a:gridCol>
                <a:gridCol w="1128045">
                  <a:extLst>
                    <a:ext uri="{9D8B030D-6E8A-4147-A177-3AD203B41FA5}">
                      <a16:colId xmlns:a16="http://schemas.microsoft.com/office/drawing/2014/main" val="2078664433"/>
                    </a:ext>
                  </a:extLst>
                </a:gridCol>
                <a:gridCol w="1355472">
                  <a:extLst>
                    <a:ext uri="{9D8B030D-6E8A-4147-A177-3AD203B41FA5}">
                      <a16:colId xmlns:a16="http://schemas.microsoft.com/office/drawing/2014/main" val="1639119524"/>
                    </a:ext>
                  </a:extLst>
                </a:gridCol>
                <a:gridCol w="1280153">
                  <a:extLst>
                    <a:ext uri="{9D8B030D-6E8A-4147-A177-3AD203B41FA5}">
                      <a16:colId xmlns:a16="http://schemas.microsoft.com/office/drawing/2014/main" val="2884797576"/>
                    </a:ext>
                  </a:extLst>
                </a:gridCol>
                <a:gridCol w="1280153">
                  <a:extLst>
                    <a:ext uri="{9D8B030D-6E8A-4147-A177-3AD203B41FA5}">
                      <a16:colId xmlns:a16="http://schemas.microsoft.com/office/drawing/2014/main" val="2007836643"/>
                    </a:ext>
                  </a:extLst>
                </a:gridCol>
              </a:tblGrid>
              <a:tr h="32204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Направления подготовки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Очная форма обучения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Заочная форма обучения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306162"/>
                  </a:ext>
                </a:extLst>
              </a:tr>
              <a:tr h="996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количество бюджетных  мест</a:t>
                      </a:r>
                      <a:endParaRPr lang="ru-RU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количество мест в пределах целевой квоты</a:t>
                      </a:r>
                      <a:endParaRPr lang="ru-RU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бюджетных  мест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мест в пределах целевой квоты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3022253777"/>
                  </a:ext>
                </a:extLst>
              </a:tr>
              <a:tr h="32204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Магистратура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733841"/>
                  </a:ext>
                </a:extLst>
              </a:tr>
              <a:tr h="322043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44.03.01 Педагогическое образование: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575620232"/>
                  </a:ext>
                </a:extLst>
              </a:tr>
              <a:tr h="659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Инновационные технологии и проектирование в образовании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2668129519"/>
                  </a:ext>
                </a:extLst>
              </a:tr>
              <a:tr h="322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Управление в сфере образования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1475728744"/>
                  </a:ext>
                </a:extLst>
              </a:tr>
              <a:tr h="322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Психология и педагогика воспитания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2716334898"/>
                  </a:ext>
                </a:extLst>
              </a:tr>
              <a:tr h="322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Естественно-научное образование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2115892484"/>
                  </a:ext>
                </a:extLst>
              </a:tr>
              <a:tr h="322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Историческое образование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1143940919"/>
                  </a:ext>
                </a:extLst>
              </a:tr>
              <a:tr h="322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Филологическое образование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/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2823691716"/>
                  </a:ext>
                </a:extLst>
              </a:tr>
              <a:tr h="32204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Подготовка научных и научно-педагогических кадров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016633"/>
                  </a:ext>
                </a:extLst>
              </a:tr>
              <a:tr h="659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Методология и технология профессионального образования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16" marR="54316" marT="0" marB="0"/>
                </a:tc>
                <a:extLst>
                  <a:ext uri="{0D108BD9-81ED-4DB2-BD59-A6C34878D82A}">
                    <a16:rowId xmlns:a16="http://schemas.microsoft.com/office/drawing/2014/main" val="324468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21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576800" y="351914"/>
            <a:ext cx="10446800" cy="873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Минимальное количество баллов </a:t>
            </a:r>
            <a:r>
              <a:rPr lang="ru-RU" sz="2400" dirty="0">
                <a:solidFill>
                  <a:srgbClr val="041A72"/>
                </a:solidFill>
                <a:latin typeface="Arial Black" pitchFamily="34" charset="0"/>
              </a:rPr>
              <a:t>ЕГЭ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на 2023-2024 учебный год в ФГБОУ ВО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АмГПГУ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41A7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5063C54-D9FB-DA4D-83B0-E3293E56694B}"/>
              </a:ext>
            </a:extLst>
          </p:cNvPr>
          <p:cNvCxnSpPr>
            <a:cxnSpLocks/>
          </p:cNvCxnSpPr>
          <p:nvPr/>
        </p:nvCxnSpPr>
        <p:spPr>
          <a:xfrm flipH="1">
            <a:off x="502962" y="1171350"/>
            <a:ext cx="11274947" cy="13285"/>
          </a:xfrm>
          <a:prstGeom prst="line">
            <a:avLst/>
          </a:prstGeom>
          <a:ln w="12700">
            <a:solidFill>
              <a:srgbClr val="393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Ice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3899" y="317509"/>
            <a:ext cx="857038" cy="728133"/>
          </a:xfrm>
          <a:prstGeom prst="rect">
            <a:avLst/>
          </a:prstGeom>
          <a:noFill/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6535B73-3F7A-4D66-BB7A-9EDA19F75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780085"/>
              </p:ext>
            </p:extLst>
          </p:nvPr>
        </p:nvGraphicFramePr>
        <p:xfrm>
          <a:off x="502962" y="1220195"/>
          <a:ext cx="10972800" cy="527260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89358784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828148978"/>
                    </a:ext>
                  </a:extLst>
                </a:gridCol>
              </a:tblGrid>
              <a:tr h="4470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Предмет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балл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062942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914797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879941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Математика (профильного уровня)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95499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044597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001541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201924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053730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81307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Литература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350304"/>
                  </a:ext>
                </a:extLst>
              </a:tr>
              <a:tr h="34468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Вступительные испытания профильной и творческой направленности **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57279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222288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Безопасность жизнедеятельности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41613"/>
                  </a:ext>
                </a:extLst>
              </a:tr>
              <a:tr h="373407">
                <a:tc>
                  <a:txBody>
                    <a:bodyPr/>
                    <a:lstStyle/>
                    <a:p>
                      <a:r>
                        <a:rPr lang="ru-RU" sz="1600" dirty="0"/>
                        <a:t>Рисунок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87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53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1841886" y="646910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Заголовок 6">
            <a:extLst>
              <a:ext uri="{FF2B5EF4-FFF2-40B4-BE49-F238E27FC236}">
                <a16:creationId xmlns:a16="http://schemas.microsoft.com/office/drawing/2014/main" id="{14A49133-6A7C-63AD-1C4E-23BDF2507059}"/>
              </a:ext>
            </a:extLst>
          </p:cNvPr>
          <p:cNvSpPr txBox="1">
            <a:spLocks/>
          </p:cNvSpPr>
          <p:nvPr/>
        </p:nvSpPr>
        <p:spPr>
          <a:xfrm>
            <a:off x="435373" y="239971"/>
            <a:ext cx="8464327" cy="8730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Наши адреса</a:t>
            </a:r>
          </a:p>
        </p:txBody>
      </p:sp>
      <p:pic>
        <p:nvPicPr>
          <p:cNvPr id="30" name="Picture 3" descr="C:\Users\Ice\Desktop\logo (1).png">
            <a:extLst>
              <a:ext uri="{FF2B5EF4-FFF2-40B4-BE49-F238E27FC236}">
                <a16:creationId xmlns:a16="http://schemas.microsoft.com/office/drawing/2014/main" id="{6FC50938-FF82-7DFA-3A40-F98A1F52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4848" y="188348"/>
            <a:ext cx="857038" cy="728133"/>
          </a:xfrm>
          <a:prstGeom prst="rect">
            <a:avLst/>
          </a:prstGeom>
          <a:noFill/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266C276-A0CF-7F2D-0665-682A477730CE}"/>
              </a:ext>
            </a:extLst>
          </p:cNvPr>
          <p:cNvCxnSpPr>
            <a:cxnSpLocks/>
          </p:cNvCxnSpPr>
          <p:nvPr/>
        </p:nvCxnSpPr>
        <p:spPr>
          <a:xfrm flipH="1">
            <a:off x="502962" y="1039314"/>
            <a:ext cx="11274947" cy="13285"/>
          </a:xfrm>
          <a:prstGeom prst="line">
            <a:avLst/>
          </a:prstGeom>
          <a:ln w="12700">
            <a:solidFill>
              <a:srgbClr val="393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59A356-DA49-40B5-A97B-52DD1DA3BEA9}"/>
              </a:ext>
            </a:extLst>
          </p:cNvPr>
          <p:cNvSpPr txBox="1"/>
          <p:nvPr/>
        </p:nvSpPr>
        <p:spPr>
          <a:xfrm>
            <a:off x="502962" y="1382567"/>
            <a:ext cx="46703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Комсомольск-на-Амуре,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ул. Кирова, д.17, корп. 2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41A7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Приемная комиссия -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каб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. 117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Тел.: 8(4217) 59-14-48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Эл.почта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 abiturient@amgpgu.ru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41A7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41A7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41A7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Сайт университета: http://www.amgpgu/ru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F30F3B-6CD4-42E6-9363-2E2C344CB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491" y="1039314"/>
            <a:ext cx="6589973" cy="57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020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11148</TotalTime>
  <Words>1046</Words>
  <Application>Microsoft Office PowerPoint</Application>
  <PresentationFormat>Широкоэкранный</PresentationFormat>
  <Paragraphs>426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Circe</vt:lpstr>
      <vt:lpstr>Segoe UI Black</vt:lpstr>
      <vt:lpstr>Tw Cen MT</vt:lpstr>
      <vt:lpstr>Tw Cen MT Condensed</vt:lpstr>
      <vt:lpstr>Verdana</vt:lpstr>
      <vt:lpstr>Wingdings 3</vt:lpstr>
      <vt:lpstr>Office Theme</vt:lpstr>
      <vt:lpstr>Интеграл</vt:lpstr>
      <vt:lpstr>О целевом наборе на 2023/24 учебный год ФГБОУ ВО «Амурский гуманитарно-педагогический государственный университет».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АмГПГУ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Бавыкин Виктор Станиславович</cp:lastModifiedBy>
  <cp:revision>414</cp:revision>
  <cp:lastPrinted>2022-12-27T04:32:36Z</cp:lastPrinted>
  <dcterms:created xsi:type="dcterms:W3CDTF">2020-04-21T08:58:46Z</dcterms:created>
  <dcterms:modified xsi:type="dcterms:W3CDTF">2023-01-09T03:24:23Z</dcterms:modified>
</cp:coreProperties>
</file>